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89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10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09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107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1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1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1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1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McStas tool overview…"/>
          <p:cNvSpPr txBox="1"/>
          <p:nvPr/>
        </p:nvSpPr>
        <p:spPr>
          <a:xfrm>
            <a:off x="1972840" y="2612319"/>
            <a:ext cx="4313037" cy="126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t>McStas tool overview</a:t>
            </a:r>
          </a:p>
          <a:p>
            <a:pPr>
              <a:defRPr sz="2700"/>
            </a:pPr>
          </a:p>
          <a:p>
            <a:pPr>
              <a:defRPr sz="2700"/>
            </a:pPr>
            <a:r>
              <a:t>Presenter: Peter Willendrup</a:t>
            </a:r>
          </a:p>
        </p:txBody>
      </p:sp>
      <p:sp>
        <p:nvSpPr>
          <p:cNvPr id="118" name="ORNL McStas workshop Thursday morning"/>
          <p:cNvSpPr txBox="1"/>
          <p:nvPr/>
        </p:nvSpPr>
        <p:spPr>
          <a:xfrm>
            <a:off x="263178" y="538459"/>
            <a:ext cx="450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ORNL McStas workshop Thursday morning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 overview of the McStas tools…"/>
          <p:cNvSpPr txBox="1"/>
          <p:nvPr/>
        </p:nvSpPr>
        <p:spPr>
          <a:xfrm>
            <a:off x="1495583" y="2866319"/>
            <a:ext cx="6251474" cy="1324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100"/>
            </a:pPr>
            <a:r>
              <a:t>An overview of the McStas tools</a:t>
            </a:r>
          </a:p>
          <a:p>
            <a:pPr>
              <a:defRPr sz="2700"/>
            </a:pPr>
          </a:p>
          <a:p>
            <a:pPr>
              <a:defRPr sz="2700"/>
            </a:pPr>
            <a:r>
              <a:t>Presenter: Peter Willendrup</a:t>
            </a:r>
          </a:p>
        </p:txBody>
      </p:sp>
      <p:sp>
        <p:nvSpPr>
          <p:cNvPr id="17" name="ORNL McStas workshop Thursday morning"/>
          <p:cNvSpPr txBox="1"/>
          <p:nvPr/>
        </p:nvSpPr>
        <p:spPr>
          <a:xfrm>
            <a:off x="263178" y="538459"/>
            <a:ext cx="450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ORNL McStas workshop Thursday morning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ti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ti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stas.org/links" TargetMode="External"/><Relationship Id="rId3" Type="http://schemas.openxmlformats.org/officeDocument/2006/relationships/hyperlink" Target="https://github.com/McStasMcXtrace/McCode/wiki" TargetMode="External"/><Relationship Id="rId4" Type="http://schemas.openxmlformats.org/officeDocument/2006/relationships/hyperlink" Target="https://github.com/McStasMcXtrace/McCode/wiki/User-documentation-for-the-2017--Python-tool-set" TargetMode="External"/><Relationship Id="rId5" Type="http://schemas.openxmlformats.org/officeDocument/2006/relationships/hyperlink" Target="https://github.com/McStasMcXtrace/McCode/wiki/mcrun-variants---table-overview" TargetMode="External"/><Relationship Id="rId6" Type="http://schemas.openxmlformats.org/officeDocument/2006/relationships/hyperlink" Target="https://github.com/McStasMcXtrace/McCode/wiki/mcplot-variants---table-overview" TargetMode="External"/><Relationship Id="rId7" Type="http://schemas.openxmlformats.org/officeDocument/2006/relationships/hyperlink" Target="https://github.com/McStasMcXtrace/McCode/wiki/mcdisplay-variants---table-overview" TargetMode="External"/><Relationship Id="rId8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hyperlink" Target="http://e-neutrons.or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3.tif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hyperlink" Target="http://e-neutrons.or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3.tif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tif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tif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tif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tif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tree/master/tools/other/cif2hkl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tree/master/tools/cluster-scripts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blob/master/tools/other/Refl_Vitess2McStas.sh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mcplot /mcplot-pyqtgraph (python)"/>
          <p:cNvSpPr txBox="1"/>
          <p:nvPr>
            <p:ph type="title"/>
          </p:nvPr>
        </p:nvSpPr>
        <p:spPr>
          <a:xfrm>
            <a:off x="941206" y="-635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 /mcplot-pyqtgraph (python) 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9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9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9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9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0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0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0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0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shot 2018-10-13 at 14.41.31.png" descr="Screenshot 2018-10-13 at 14.41.3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78094" y="1031988"/>
            <a:ext cx="10071101" cy="6737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mcplot.pl/mcplot-pl  (--format=PGPLOT)"/>
          <p:cNvSpPr txBox="1"/>
          <p:nvPr>
            <p:ph type="title"/>
          </p:nvPr>
        </p:nvSpPr>
        <p:spPr>
          <a:xfrm>
            <a:off x="941206" y="-762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mcplot.pl/mcplot-pl  (--format=PGPLOT)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1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1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1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1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2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2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2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XQuartzScreenSnapz008.png" descr="XQuartzScreenSnapz008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8838" y="981571"/>
            <a:ext cx="8364964" cy="6727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2" name="XQuartzScreenSnapz009.png" descr="XQuartzScreenSnapz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218" y="822622"/>
            <a:ext cx="6209950" cy="684342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mcplot.pl/mcplot-pl --format=Gnuplot"/>
          <p:cNvSpPr txBox="1"/>
          <p:nvPr>
            <p:ph type="title"/>
          </p:nvPr>
        </p:nvSpPr>
        <p:spPr>
          <a:xfrm>
            <a:off x="941206" y="-889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mcplot.pl/mcplot-pl --format=Gnuplot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34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35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36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4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48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2" name="MATLABScreenSnapz002.png" descr="MATLABScreenSnapz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982" y="774700"/>
            <a:ext cx="8393336" cy="7556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53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54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55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6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6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6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67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mcplot.pl/mcplot-pl —format=Matlab"/>
          <p:cNvSpPr txBox="1"/>
          <p:nvPr>
            <p:ph type="title"/>
          </p:nvPr>
        </p:nvSpPr>
        <p:spPr>
          <a:xfrm>
            <a:off x="941206" y="-889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mcplot.pl/mcplot-pl —format=Matlab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mcplot-matlab (Unix only)"/>
          <p:cNvSpPr txBox="1"/>
          <p:nvPr>
            <p:ph type="title"/>
          </p:nvPr>
        </p:nvSpPr>
        <p:spPr>
          <a:xfrm>
            <a:off x="941206" y="-762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mcplot-matlab (Unix only)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8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8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8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MATLABScreenSnapz003.png" descr="MATLABScreenSnapz00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65695" y="1071698"/>
            <a:ext cx="8857110" cy="617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mcplot-matplotlib (python)"/>
          <p:cNvSpPr txBox="1"/>
          <p:nvPr>
            <p:ph type="title"/>
          </p:nvPr>
        </p:nvSpPr>
        <p:spPr>
          <a:xfrm>
            <a:off x="941206" y="-635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mcplot-matplotlib (python)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0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9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0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0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0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0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TerminalScreenSnapz001.png" descr="TerminalScreenSnapz00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7777" y="732383"/>
            <a:ext cx="8504925" cy="7306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mcdisplay / mcdisplay-pyqtgraph (pyth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/ mcdisplay-pyqtgraph (python) 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1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2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2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2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Screenshot 2018-10-13 at 14.36.32.png" descr="Screenshot 2018-10-13 at 14.36.3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78094" y="1515148"/>
            <a:ext cx="10071101" cy="724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3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4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4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4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4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Screenshot 2018-10-13 at 14.36.36.png" descr="Screenshot 2018-10-13 at 14.36.3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78094" y="1400848"/>
            <a:ext cx="10071101" cy="724400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mcdisplay / mcdisplay-pyqtgraph (pyth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 / mcdisplay-pyqtgraph (python)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mcdisplay-webgl (pyth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mcdisplay-webgl (python) 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6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6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6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Screenshot 2018-10-13 at 14.34.40.png" descr="Screenshot 2018-10-13 at 14.34.4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9683" y="1469843"/>
            <a:ext cx="8870580" cy="6451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mcdisplay.pl / mcdisplay-pl"/>
          <p:cNvSpPr txBox="1"/>
          <p:nvPr>
            <p:ph type="title"/>
          </p:nvPr>
        </p:nvSpPr>
        <p:spPr>
          <a:xfrm>
            <a:off x="941206" y="-762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mcdisplay.pl / mcdisplay-pl</a:t>
            </a:r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8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8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8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XQuartzScreenSnapz010.png" descr="XQuartzScreenSnapz01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50177" y="951210"/>
            <a:ext cx="8386925" cy="6744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mcgui - pl vs py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3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3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4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4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4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ythonScreenSnapz002.png" descr="pythonScreenSnapz00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866281"/>
            <a:ext cx="10071100" cy="3823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9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9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0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0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0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TerminalScreenSnapz002.png" descr="TerminalScreenSnapz00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2105" y="1113720"/>
            <a:ext cx="8122670" cy="649998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mcdisplay.pl / mcdisplay-pl with -mm"/>
          <p:cNvSpPr txBox="1"/>
          <p:nvPr>
            <p:ph type="title"/>
          </p:nvPr>
        </p:nvSpPr>
        <p:spPr>
          <a:xfrm>
            <a:off x="941206" y="-762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mcdisplay.pl / mcdisplay-pl with -mm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mcdisplay.pl / mcdisplay-pl --format=Matlab"/>
          <p:cNvSpPr txBox="1"/>
          <p:nvPr>
            <p:ph type="title"/>
          </p:nvPr>
        </p:nvSpPr>
        <p:spPr>
          <a:xfrm>
            <a:off x="941206" y="-762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mcdisplay.pl / mcdisplay-pl --format=Matlab</a:t>
            </a:r>
          </a:p>
        </p:txBody>
      </p:sp>
      <p:sp>
        <p:nvSpPr>
          <p:cNvPr id="512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2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1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1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1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1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2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2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2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2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MATLABScreenSnapz004.png" descr="MATLABScreenSnapz004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372111" y="833291"/>
            <a:ext cx="10071101" cy="721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1" name="mcdisplay.pl / mcdisplay-pl --format=VRML"/>
          <p:cNvSpPr txBox="1"/>
          <p:nvPr>
            <p:ph type="title"/>
          </p:nvPr>
        </p:nvSpPr>
        <p:spPr>
          <a:xfrm>
            <a:off x="941206" y="-889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mcdisplay.pl / mcdisplay-pl --format=VRML</a:t>
            </a:r>
          </a:p>
        </p:txBody>
      </p:sp>
      <p:sp>
        <p:nvSpPr>
          <p:cNvPr id="532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4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3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3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3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4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4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4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4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nstant PlayerScreenSnapz003.png" descr="Instant PlayerScreenSnapz00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-364389" y="520700"/>
            <a:ext cx="10055658" cy="7802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4312"/>
            </a:lvl1pPr>
          </a:lstStyle>
          <a:p>
            <a:pPr/>
            <a:r>
              <a:t>TOF diagram util based on mcdisplay</a:t>
            </a:r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2" name="STEP3.out copy.png" descr="STEP3.out copy.png"/>
          <p:cNvPicPr>
            <a:picLocks noChangeAspect="1"/>
          </p:cNvPicPr>
          <p:nvPr/>
        </p:nvPicPr>
        <p:blipFill>
          <a:blip r:embed="rId2">
            <a:extLst/>
          </a:blip>
          <a:srcRect l="16268" t="7195" r="5384" b="5603"/>
          <a:stretch>
            <a:fillRect/>
          </a:stretch>
        </p:blipFill>
        <p:spPr>
          <a:xfrm>
            <a:off x="1237524" y="1569480"/>
            <a:ext cx="6535399" cy="5620705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mcdisplay.pl --TOF --tmax=20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har char="๏"/>
              <a:defRPr sz="2200"/>
            </a:lvl1pPr>
          </a:lstStyle>
          <a:p>
            <a:pPr/>
            <a:r>
              <a:t>mcdisplay.pl --TOF --tmax=20 instrument…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4312"/>
            </a:lvl1pPr>
          </a:lstStyle>
          <a:p>
            <a:pPr/>
            <a:r>
              <a:t>TOF diagram util based on mcdisplay</a:t>
            </a:r>
          </a:p>
        </p:txBody>
      </p:sp>
      <p:sp>
        <p:nvSpPr>
          <p:cNvPr id="556" name="mcdisplay-pyqtgraph --TOF inst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685800" indent="-228600">
              <a:buSzPct val="45000"/>
              <a:buChar char="๏"/>
              <a:defRPr sz="2200"/>
            </a:pPr>
            <a:r>
              <a:t>mcdisplay-pyqtgraph --TOF instr</a:t>
            </a:r>
          </a:p>
        </p:txBody>
      </p:sp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8" name="mcdisplay.png" descr="mcdis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944" y="2201214"/>
            <a:ext cx="7049805" cy="4406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Useful links /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 / docs</a:t>
            </a:r>
          </a:p>
        </p:txBody>
      </p:sp>
      <p:sp>
        <p:nvSpPr>
          <p:cNvPr id="561" name="http://mcstas.org/lin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3104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http://mcstas.org/links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2425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https://github.com/McStasMcXtrace/McCode/wiki</a:t>
            </a:r>
            <a:r>
              <a:t> </a:t>
            </a: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i="0" sz="2716">
                <a:solidFill>
                  <a:srgbClr val="24292E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0" indent="0" defTabSz="443484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b="1" i="0" sz="2716">
                <a:solidFill>
                  <a:srgbClr val="24292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Documentation on the McCode tools</a:t>
            </a: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User documentation for the 2017- Python tool set</a:t>
            </a:r>
            <a:r>
              <a:rPr>
                <a:solidFill>
                  <a:srgbClr val="24292E"/>
                </a:solidFill>
              </a:rPr>
              <a:t>'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mcrun variants - table overview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mcplot variants - table overview</a:t>
            </a:r>
            <a:endParaRPr>
              <a:solidFill>
                <a:srgbClr val="24292E"/>
              </a:solidFill>
            </a:endParaRPr>
          </a:p>
          <a:p>
            <a:pPr marL="443484" indent="-307975" defTabSz="443484">
              <a:lnSpc>
                <a:spcPct val="100000"/>
              </a:lnSpc>
              <a:spcBef>
                <a:spcPts val="0"/>
              </a:spcBef>
              <a:buClr>
                <a:srgbClr val="0366D6"/>
              </a:buClr>
              <a:buSzPct val="100000"/>
              <a:buChar char="•"/>
              <a:defRPr i="0" sz="1940">
                <a:solidFill>
                  <a:srgbClr val="0366D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mcdisplay variants - table overview</a:t>
            </a:r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Screen Shot 2018-09-25 at 22.42.24.png" descr="Screen Shot 2018-09-25 at 22.42.2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56730" y="213555"/>
            <a:ext cx="6110858" cy="392697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7" name="SafariScreenSnapz063.png" descr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879" y="1266120"/>
            <a:ext cx="6331444" cy="6609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SafariScreenSnapz062-small.png" descr="SafariScreenSnapz062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263" y="-53659"/>
            <a:ext cx="4326225" cy="780282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  <p:grpSp>
        <p:nvGrpSpPr>
          <p:cNvPr id="577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70" name="mcstas-logo.pdf" descr="mcstas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71" name="logoill.pdf" descr="logoill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72" name="PSI-Logo_trans.png" descr="PSI-Logo_trans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73" name="ku-logo.pdf" descr="ku-logo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DTU_logo.png" descr="DTU_logo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5" name="droppedImage.png" descr="dropped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8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83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81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79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0" name="Image" descr="Image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82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84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8" name="SafariScreenSnapz063.png" descr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6879" y="1266120"/>
            <a:ext cx="6331444" cy="6609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SafariScreenSnapz062-small.png" descr="SafariScreenSnapz062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263" y="-53659"/>
            <a:ext cx="4326225" cy="7802824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  <p:sp>
        <p:nvSpPr>
          <p:cNvPr id="591" name="Only pre-defined instruments!!!"/>
          <p:cNvSpPr txBox="1"/>
          <p:nvPr/>
        </p:nvSpPr>
        <p:spPr>
          <a:xfrm>
            <a:off x="2297355" y="3550059"/>
            <a:ext cx="5128851" cy="5378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Only pre-defined instruments!!!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92" name="mcstas-logo.pdf" descr="mcstas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3" name="logoill.pdf" descr="logoill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4" name="PSI-Logo_trans.png" descr="PSI-Logo_trans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5" name="ku-logo.pdf" descr="ku-logo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DTU_logo.png" descr="DTU_logo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droppedImage.png" descr="dropped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0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0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01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2" name="Image" descr="Image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06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0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611" name="SafariScreenSnapz064.png" descr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044" y="382449"/>
            <a:ext cx="7238792" cy="7556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612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3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4" name="PSI-Logo_trans.png" descr="PSI-Logo_tran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5" name="ku-logo.pdf" descr="ku-logo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6" name="DTU_logo.png" descr="DTU_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2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2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21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2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26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0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631" name="SafariScreenSnapz064.png" descr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044" y="382449"/>
            <a:ext cx="7238792" cy="7556501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Online-course on neutron scattering available!"/>
          <p:cNvSpPr txBox="1"/>
          <p:nvPr/>
        </p:nvSpPr>
        <p:spPr>
          <a:xfrm>
            <a:off x="2297355" y="3550059"/>
            <a:ext cx="5128851" cy="9315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600"/>
            </a:lvl1pPr>
          </a:lstStyle>
          <a:p>
            <a:pPr/>
            <a:r>
              <a:t>Online-course on neutron scattering available!</a:t>
            </a:r>
          </a:p>
        </p:txBody>
      </p:sp>
      <p:grpSp>
        <p:nvGrpSpPr>
          <p:cNvPr id="64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633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34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35" name="PSI-Logo_trans.png" descr="PSI-Logo_tran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36" name="ku-logo.pdf" descr="ku-logo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DTU_logo.png" descr="DTU_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4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4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42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3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47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mcgui (python) vs mcgui.pl/mcgui-p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(python) vs mcgui.pl/mcgui-pl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5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5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6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6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6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914813"/>
            <a:ext cx="10071100" cy="3946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0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1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652" name="SafariScreenSnapz065.png" descr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03" y="837190"/>
            <a:ext cx="8468527" cy="88402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653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54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55" name="PSI-Logo_trans.png" descr="PSI-Logo_tran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56" name="ku-logo.pdf" descr="ku-logo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DTU_logo.png" descr="DTU_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6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62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3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6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67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lide Number"/>
          <p:cNvSpPr txBox="1"/>
          <p:nvPr>
            <p:ph type="sldNum" sz="quarter" idx="2"/>
          </p:nvPr>
        </p:nvSpPr>
        <p:spPr>
          <a:xfrm>
            <a:off x="-87767" y="7340456"/>
            <a:ext cx="266974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1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672" name="SafariScreenSnapz065.png" descr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03" y="837190"/>
            <a:ext cx="8468527" cy="884021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Free subscription!!"/>
          <p:cNvSpPr txBox="1"/>
          <p:nvPr/>
        </p:nvSpPr>
        <p:spPr>
          <a:xfrm>
            <a:off x="2754555" y="4426359"/>
            <a:ext cx="3435782" cy="53783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600"/>
            </a:lvl1pPr>
          </a:lstStyle>
          <a:p>
            <a:pPr/>
            <a:r>
              <a:t>Free subscription!!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674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75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76" name="PSI-Logo_trans.png" descr="PSI-Logo_tran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77" name="ku-logo.pdf" descr="ku-logo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DTU_logo.png" descr="DTU_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9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8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83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4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88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6 McStas various ut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McStas various utils</a:t>
            </a:r>
          </a:p>
        </p:txBody>
      </p:sp>
      <p:sp>
        <p:nvSpPr>
          <p:cNvPr id="691" name="Hidden gems and useful little things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</a:pPr>
            <a:r>
              <a:t>Hidden gems and useful little things…</a:t>
            </a:r>
          </a:p>
          <a:p>
            <a:pPr>
              <a:buChar char="๏"/>
            </a:pPr>
          </a:p>
          <a:p>
            <a:pPr>
              <a:buChar char="๏"/>
            </a:pPr>
            <a:r>
              <a:t>+ Disclaimers and tips for the next couple of days…</a:t>
            </a:r>
          </a:p>
        </p:txBody>
      </p:sp>
      <p:sp>
        <p:nvSpPr>
          <p:cNvPr id="6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if2hk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cif2hkl</a:t>
            </a:r>
          </a:p>
        </p:txBody>
      </p:sp>
      <p:sp>
        <p:nvSpPr>
          <p:cNvPr id="695" name="Util for generating McStas style “laz/lau” reflection lists from CIF 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  <a:defRPr sz="2800"/>
            </a:pPr>
            <a:r>
              <a:t>Util for generating McStas style “laz/lau” reflection lists from CIF file</a:t>
            </a:r>
          </a:p>
          <a:p>
            <a:pPr>
              <a:buChar char="๏"/>
              <a:defRPr sz="2800"/>
            </a:pPr>
          </a:p>
          <a:p>
            <a:pPr>
              <a:buChar char="๏"/>
              <a:defRPr sz="2800"/>
            </a:pPr>
            <a:r>
              <a:t>Based on CrysFML from the ILL (FullProf)</a:t>
            </a:r>
          </a:p>
          <a:p>
            <a:pPr>
              <a:buChar char="๏"/>
              <a:defRPr sz="2800"/>
            </a:pPr>
          </a:p>
          <a:p>
            <a:pPr>
              <a:buChar char="๏"/>
              <a:defRPr sz="2800"/>
            </a:pPr>
            <a:r>
              <a:t>Compile for your system from 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https://github.com/McStasMcXtrace/McCode/tree/master/tools/other/cif2hkl</a:t>
            </a:r>
          </a:p>
          <a:p>
            <a:pPr>
              <a:buChar char="๏"/>
              <a:defRPr sz="2800"/>
            </a:pPr>
          </a:p>
          <a:p>
            <a:pPr>
              <a:buChar char="๏"/>
              <a:defRPr sz="2800"/>
            </a:pPr>
            <a:r>
              <a:t>(May also get included in McStas 2.4)</a:t>
            </a:r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iFit optimiser (http://ifit.mccode.o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iFit optimiser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)</a:t>
            </a:r>
          </a:p>
        </p:txBody>
      </p:sp>
      <p:sp>
        <p:nvSpPr>
          <p:cNvPr id="699" name="General data / optimisation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  <a:defRPr sz="2900"/>
            </a:pPr>
            <a:r>
              <a:t>General data / optimisation framework</a:t>
            </a:r>
          </a:p>
          <a:p>
            <a:pPr>
              <a:buChar char="๏"/>
              <a:defRPr sz="2900"/>
            </a:pPr>
            <a:r>
              <a:t>~ Modern “spec_nd”</a:t>
            </a:r>
          </a:p>
          <a:p>
            <a:pPr>
              <a:buChar char="๏"/>
              <a:defRPr sz="2900"/>
            </a:pPr>
            <a:r>
              <a:t>Matlab based, but does not require matlab (binary distribution also)</a:t>
            </a:r>
          </a:p>
          <a:p>
            <a:pPr>
              <a:buChar char="๏"/>
              <a:defRPr sz="2900"/>
            </a:pPr>
            <a:r>
              <a:t>Reads and plots McStas</a:t>
            </a:r>
          </a:p>
          <a:p>
            <a:pPr>
              <a:buChar char="๏"/>
              <a:defRPr sz="2900"/>
            </a:pPr>
            <a:r>
              <a:t>Can run McStas as a “cost function”, varying instrument parameters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20" y="4876569"/>
            <a:ext cx="3502104" cy="2624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3205" y="4825769"/>
            <a:ext cx="3637685" cy="2725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luster utility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Cluster utility scripts</a:t>
            </a:r>
          </a:p>
        </p:txBody>
      </p:sp>
      <p:sp>
        <p:nvSpPr>
          <p:cNvPr id="705" name="mcsub cluster scri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  <a:defRPr sz="2500"/>
            </a:pPr>
            <a:r>
              <a:t>mcsub cluster scripts</a:t>
            </a: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  <a:r>
              <a:t>Takes a “mcrun commandline”</a:t>
            </a:r>
          </a:p>
          <a:p>
            <a:pPr>
              <a:buChar char="๏"/>
              <a:defRPr sz="2500"/>
            </a:pPr>
          </a:p>
          <a:p>
            <a:pPr>
              <a:buChar char="๏"/>
              <a:defRPr sz="2500"/>
            </a:pPr>
            <a:r>
              <a:t>Writes batch file “template” for use with PBS or slurm cluster queue systems</a:t>
            </a:r>
            <a:br/>
          </a:p>
          <a:p>
            <a:pPr>
              <a:buChar char="๏"/>
              <a:defRPr sz="2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https://github.com/McStasMcXtrace/McCode/tree/master/tools/cluster-scripts</a:t>
            </a:r>
            <a:r>
              <a:t> </a:t>
            </a:r>
          </a:p>
        </p:txBody>
      </p:sp>
      <p:sp>
        <p:nvSpPr>
          <p:cNvPr id="706" name="Slide Number"/>
          <p:cNvSpPr txBox="1"/>
          <p:nvPr>
            <p:ph type="sldNum" sz="quarter" idx="2"/>
          </p:nvPr>
        </p:nvSpPr>
        <p:spPr>
          <a:xfrm>
            <a:off x="68399" y="7211439"/>
            <a:ext cx="328722" cy="3119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07" name="./mcsub_slurm.pl…"/>
          <p:cNvSpPr txBox="1"/>
          <p:nvPr/>
        </p:nvSpPr>
        <p:spPr>
          <a:xfrm>
            <a:off x="173368" y="1840230"/>
            <a:ext cx="7720583" cy="22377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./mcsub_slurm.pl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Usage: ./mcsub_slurm.pl [options] [mcrun params]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-h        --help            Show this help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-rN       --runtime=N       Specify maximum runtime (hours) [default 1]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-qQNAME   --queue=QNAME     Specify wanted SLURM queue [default 'express']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-e&lt;mail&gt;  --email=&lt;mail&gt;    Specify address to notify in reg. sim status [default none]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--nodes=NUM       Specify wanted number of nodes [default 1]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--name=NAME       Specify slurm job name [default "McSub_&lt;USERNAME&gt;_&lt;TIMESTAMP&gt;"]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1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After running ./mcsub_slurm.pl NAME.batch is ready for submission using the sbatch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Vitess - compat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Vitess - compatibility</a:t>
            </a:r>
          </a:p>
        </p:txBody>
      </p:sp>
      <p:sp>
        <p:nvSpPr>
          <p:cNvPr id="710" name="Utility script for converting Vitess reflectivity files for use with McStas (https://github.com/McStasMcXtrace/McCode/blob/master/tools/other/Refl_Vitess2McStas.sh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</a:pPr>
            <a:r>
              <a:t>Utility script for converting Vitess reflectivity files for use with McStas </a:t>
            </a:r>
            <a:r>
              <a:rPr sz="1200"/>
              <a:t>(</a:t>
            </a:r>
            <a:r>
              <a: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https://github.com/McStasMcXtrace/McCode/blob/master/tools/other/Refl_Vitess2McStas.sh</a:t>
            </a:r>
            <a:r>
              <a:rPr sz="1200"/>
              <a:t>)</a:t>
            </a:r>
          </a:p>
          <a:p>
            <a:pPr>
              <a:buChar char="๏"/>
            </a:pPr>
          </a:p>
          <a:p>
            <a:pPr>
              <a:buChar char="๏"/>
            </a:pPr>
            <a:r>
              <a:t>mcstas2vitess generates Vitess module + tcl snippet from McStas component (poor docs, will improve)</a:t>
            </a:r>
          </a:p>
        </p:txBody>
      </p:sp>
      <p:sp>
        <p:nvSpPr>
          <p:cNvPr id="7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Next: Time for exerc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Next: Time for exercises</a:t>
            </a:r>
          </a:p>
        </p:txBody>
      </p:sp>
      <p:sp>
        <p:nvSpPr>
          <p:cNvPr id="714" name="Forming grou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3400"/>
            </a:pPr>
            <a:r>
              <a:t>Forming groups</a:t>
            </a:r>
          </a:p>
          <a:p>
            <a:pPr marL="217714" indent="-217714">
              <a:defRPr b="1" sz="2000"/>
            </a:pPr>
            <a:r>
              <a:t>Suggestion for Thursday-Friday exercises:</a:t>
            </a:r>
          </a:p>
          <a:p>
            <a:pPr marL="217714" indent="-217714">
              <a:defRPr b="1" sz="2000"/>
            </a:pPr>
          </a:p>
          <a:p>
            <a:pPr lvl="1" marL="674914" indent="-217714">
              <a:buSzPct val="45000"/>
              <a:buChar char="l"/>
              <a:defRPr sz="2000"/>
            </a:pPr>
            <a:r>
              <a:t>Often sitting with a colleague is helpful</a:t>
            </a:r>
          </a:p>
          <a:p>
            <a:pPr lvl="1" marL="674914" indent="-217714">
              <a:buSzPct val="45000"/>
              <a:buChar char="l"/>
              <a:defRPr sz="2000"/>
            </a:pPr>
            <a:r>
              <a:t>Form teams of two people for the exercises</a:t>
            </a:r>
          </a:p>
          <a:p>
            <a:pPr lvl="1" marL="674914" indent="-217714">
              <a:buSzPct val="45000"/>
              <a:buChar char="l"/>
              <a:defRPr sz="2000"/>
            </a:pPr>
            <a:r>
              <a:t>Try to gather complementary knowledge by teaming up with someone from a different work area</a:t>
            </a:r>
          </a:p>
          <a:p>
            <a:pPr marL="217714" indent="-217714">
              <a:defRPr sz="2000"/>
            </a:pPr>
          </a:p>
        </p:txBody>
      </p:sp>
      <p:sp>
        <p:nvSpPr>
          <p:cNvPr id="7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317" y="4367726"/>
            <a:ext cx="2865306" cy="2097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Next: Exerc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Next: Exercises</a:t>
            </a:r>
          </a:p>
        </p:txBody>
      </p:sp>
      <p:sp>
        <p:nvSpPr>
          <p:cNvPr id="719" name="Disclaim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3400"/>
            </a:pPr>
            <a:r>
              <a:t>Disclaimers</a:t>
            </a:r>
          </a:p>
          <a:p>
            <a:pPr marL="217714" indent="-217714">
              <a:defRPr b="1" sz="2000"/>
            </a:pPr>
            <a:r>
              <a:t>We will likely find new and intersting bugs as we move along… :-)</a:t>
            </a: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  <a:br/>
            <a:r>
              <a:t>Programme is flexible - don’t get frustrated if we lag behind, we will either adapt or catch up later!</a:t>
            </a: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</a:p>
          <a:p>
            <a:pPr marL="217714" indent="-217714">
              <a:defRPr b="1" sz="2000"/>
            </a:pPr>
            <a:r>
              <a:t>Much of the teaching material is new / adapted, so there may be inconsistencies / confusion in some parts… :-) </a:t>
            </a:r>
          </a:p>
        </p:txBody>
      </p:sp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4" name="Group"/>
          <p:cNvGrpSpPr/>
          <p:nvPr/>
        </p:nvGrpSpPr>
        <p:grpSpPr>
          <a:xfrm>
            <a:off x="1097000" y="2469894"/>
            <a:ext cx="5695761" cy="1395917"/>
            <a:chOff x="0" y="0"/>
            <a:chExt cx="5695760" cy="1395916"/>
          </a:xfrm>
        </p:grpSpPr>
        <p:pic>
          <p:nvPicPr>
            <p:cNvPr id="72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03104" y="0"/>
              <a:ext cx="1792657" cy="1342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506"/>
              <a:ext cx="1964687" cy="1307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3721" y="17675"/>
              <a:ext cx="1212020" cy="1307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7030" y="4559830"/>
            <a:ext cx="3102676" cy="1675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06569" y="6750300"/>
            <a:ext cx="1207607" cy="79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mcgui - pl vs py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7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7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8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8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8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92123"/>
            <a:ext cx="10071100" cy="7372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98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9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0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0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0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514177"/>
            <a:ext cx="10071100" cy="452814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cgui (python) vs mcgui.pl/mcgui-pl"/>
          <p:cNvSpPr txBox="1"/>
          <p:nvPr>
            <p:ph type="title"/>
          </p:nvPr>
        </p:nvSpPr>
        <p:spPr>
          <a:xfrm>
            <a:off x="941206" y="-254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mcgui (python) vs mcgui.pl/mcgui-pl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1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2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2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701291"/>
            <a:ext cx="10071100" cy="4615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mcgui (python) vs mcgui.pl/mcgui-pl"/>
          <p:cNvSpPr txBox="1"/>
          <p:nvPr>
            <p:ph type="title"/>
          </p:nvPr>
        </p:nvSpPr>
        <p:spPr>
          <a:xfrm>
            <a:off x="941206" y="-254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mcgui (python) vs mcgui.pl/mcgui-pl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38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3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4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4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4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693011"/>
            <a:ext cx="10071100" cy="461533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mcgui (python) vs mcgui.pl/mcgui-pl"/>
          <p:cNvSpPr txBox="1"/>
          <p:nvPr>
            <p:ph type="title"/>
          </p:nvPr>
        </p:nvSpPr>
        <p:spPr>
          <a:xfrm>
            <a:off x="941206" y="-254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mcgui (python) vs mcgui.pl/mcgui-pl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mcgui - pl vs py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mcgui - pl vs py versions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39369" y="7340456"/>
            <a:ext cx="139838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buClrTx/>
              <a:defRPr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59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52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3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0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6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6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61192" y="0"/>
            <a:ext cx="6526070" cy="755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ectangle"/>
          <p:cNvSpPr/>
          <p:nvPr/>
        </p:nvSpPr>
        <p:spPr>
          <a:xfrm>
            <a:off x="2053590" y="5657850"/>
            <a:ext cx="3499777" cy="193799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mcrun (py) vs. mcrun.pl/mcrun-pl version"/>
          <p:cNvSpPr txBox="1"/>
          <p:nvPr>
            <p:ph type="title"/>
          </p:nvPr>
        </p:nvSpPr>
        <p:spPr>
          <a:xfrm>
            <a:off x="941206" y="-635000"/>
            <a:ext cx="8032500" cy="1596584"/>
          </a:xfrm>
          <a:prstGeom prst="rect">
            <a:avLst/>
          </a:prstGeom>
        </p:spPr>
        <p:txBody>
          <a:bodyPr/>
          <a:lstStyle/>
          <a:p>
            <a:pPr/>
            <a:r>
              <a:t>mcrun (py) vs. mcrun.pl/mcrun-pl version</a:t>
            </a:r>
          </a:p>
        </p:txBody>
      </p:sp>
      <p:sp>
        <p:nvSpPr>
          <p:cNvPr id="272" name="Slide Number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8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8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8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creen Shot 2016-02-16 at 10.00.37 .png" descr="Screen Shot 2016-02-16 at 10.00.37 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1141097"/>
            <a:ext cx="10071100" cy="527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